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4"/>
    <p:sldMasterId id="2147483666" r:id="rId5"/>
    <p:sldMasterId id="2147483689" r:id="rId6"/>
  </p:sldMasterIdLst>
  <p:notesMasterIdLst>
    <p:notesMasterId r:id="rId12"/>
  </p:notesMasterIdLst>
  <p:handoutMasterIdLst>
    <p:handoutMasterId r:id="rId13"/>
  </p:handoutMasterIdLst>
  <p:sldIdLst>
    <p:sldId id="397" r:id="rId7"/>
    <p:sldId id="429" r:id="rId8"/>
    <p:sldId id="431" r:id="rId9"/>
    <p:sldId id="427" r:id="rId10"/>
    <p:sldId id="400" r:id="rId11"/>
  </p:sldIdLst>
  <p:sldSz cx="12190413" cy="6859588"/>
  <p:notesSz cx="6858000" cy="9144000"/>
  <p:embeddedFontLst>
    <p:embeddedFont>
      <p:font typeface="굴림체" panose="020B0609000101010101" pitchFamily="49" charset="-127"/>
      <p:regular r:id="rId14"/>
    </p:embeddedFont>
    <p:embeddedFont>
      <p:font typeface="Inter-Regular" panose="020B0604020202020204" charset="0"/>
      <p:regular r:id="rId15"/>
      <p:bold r:id="rId16"/>
    </p:embeddedFont>
    <p:embeddedFont>
      <p:font typeface="Tahoma" panose="020B0604030504040204" pitchFamily="34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BC7935D-6C10-2D13-D142-1932D78FBA58}" name="Amy Klagholz" initials="AK" userId="S::amy.klagholz@nerc.net::b482d60a-a45c-4e30-9236-b6b9fce8c930" providerId="AD"/>
  <p188:author id="{48176395-2CEE-9067-239C-A205929C21BF}" name="Anna Le" initials="AL" userId="S::anna.le@nerc.net::28f076ab-fa30-417c-887f-b94e35c6cb77" providerId="AD"/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D9"/>
    <a:srgbClr val="44B5C2"/>
    <a:srgbClr val="088F9E"/>
    <a:srgbClr val="E2F4F6"/>
    <a:srgbClr val="CCEAEE"/>
    <a:srgbClr val="C5E7ED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6A3A5E-FC5E-FA61-6FA0-90B5499313A1}" v="26" dt="2026-08-03T19:30:10.762"/>
    <p1510:client id="{1B5F20A3-1426-BF03-1F35-202781C6AD1E}" v="2" dt="2026-08-03T23:14:22.499"/>
    <p1510:client id="{83BBF7A6-DF14-43A9-8435-D88A6587C114}" v="25" dt="2026-08-03T22:54:11.095"/>
    <p1510:client id="{AC21A0E3-D03E-4BEB-9984-7F66E32D27FB}" v="1" dt="2026-08-04T14:59:01.408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2491" y="72"/>
      </p:cViewPr>
      <p:guideLst>
        <p:guide pos="3840"/>
        <p:guide orient="horz" pos="23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2.fntdata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Le" userId="28f076ab-fa30-417c-887f-b94e35c6cb77" providerId="ADAL" clId="{B69186EE-BC78-4773-AE67-36F9E44308AE}"/>
    <pc:docChg chg="addSld modSld">
      <pc:chgData name="Anna Le" userId="28f076ab-fa30-417c-887f-b94e35c6cb77" providerId="ADAL" clId="{B69186EE-BC78-4773-AE67-36F9E44308AE}" dt="2026-08-04T14:59:01.405" v="0"/>
      <pc:docMkLst>
        <pc:docMk/>
      </pc:docMkLst>
      <pc:sldChg chg="add">
        <pc:chgData name="Anna Le" userId="28f076ab-fa30-417c-887f-b94e35c6cb77" providerId="ADAL" clId="{B69186EE-BC78-4773-AE67-36F9E44308AE}" dt="2026-08-04T14:59:01.405" v="0"/>
        <pc:sldMkLst>
          <pc:docMk/>
          <pc:sldMk cId="4077920918" sldId="42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8/4/2026</a:t>
            </a:fld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3A91F-ECC5-D13F-5751-77AB17925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901DCC-3A0E-F90E-FCBA-9427FC8981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58F347-A5DF-7356-3681-66CAF3667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9BBB1-9EE0-8FDD-B5C2-B70FFE634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96B03-05C8-D94C-B200-CFC3006872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071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sz="half" idx="10"/>
          </p:nvPr>
        </p:nvSpPr>
        <p:spPr>
          <a:xfrm>
            <a:off x="461372" y="1325869"/>
            <a:ext cx="11221107" cy="4847760"/>
          </a:xfrm>
          <a:prstGeom prst="rect">
            <a:avLst/>
          </a:prstGeom>
        </p:spPr>
        <p:txBody>
          <a:bodyPr/>
          <a:lstStyle>
            <a:lvl1pPr marL="228577" indent="-228577">
              <a:buClr>
                <a:srgbClr val="19396E"/>
              </a:buClr>
              <a:buSzPct val="100000"/>
              <a:defRPr sz="2400" baseline="0">
                <a:solidFill>
                  <a:schemeClr val="accent6"/>
                </a:solidFill>
                <a:latin typeface="Calibri" pitchFamily="34" charset="0"/>
              </a:defRPr>
            </a:lvl1pPr>
            <a:lvl2pPr marL="457154" indent="-228577">
              <a:buClr>
                <a:srgbClr val="5D85A9"/>
              </a:buClr>
              <a:buFont typeface="Wingdings" charset="2"/>
              <a:buChar char="§"/>
              <a:defRPr sz="2000">
                <a:solidFill>
                  <a:schemeClr val="accent6"/>
                </a:solidFill>
                <a:latin typeface="Calibri" pitchFamily="34" charset="0"/>
              </a:defRPr>
            </a:lvl2pPr>
            <a:lvl3pPr marL="685731" indent="-228577">
              <a:buClr>
                <a:srgbClr val="19396E"/>
              </a:buClr>
              <a:buFont typeface="Courier New"/>
              <a:buChar char="o"/>
              <a:defRPr sz="1800">
                <a:solidFill>
                  <a:schemeClr val="accent6"/>
                </a:solidFill>
                <a:latin typeface="Calibri" pitchFamily="34" charset="0"/>
              </a:defRPr>
            </a:lvl3pPr>
            <a:lvl4pPr marL="914309" indent="-228577">
              <a:buClr>
                <a:srgbClr val="19396E"/>
              </a:buClr>
              <a:defRPr sz="1600">
                <a:solidFill>
                  <a:schemeClr val="accent6"/>
                </a:solidFill>
                <a:latin typeface="Calibri" pitchFamily="34" charset="0"/>
              </a:defRPr>
            </a:lvl4pPr>
            <a:lvl5pPr marL="2057194" indent="-228577">
              <a:buClr>
                <a:srgbClr val="19396E"/>
              </a:buClr>
              <a:buFont typeface="Wingdings" charset="2"/>
              <a:buChar char="§"/>
              <a:defRPr sz="1600">
                <a:solidFill>
                  <a:schemeClr val="accent4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860301" y="152435"/>
            <a:ext cx="8025354" cy="655790"/>
          </a:xfrm>
          <a:prstGeom prst="rect">
            <a:avLst/>
          </a:prstGeom>
        </p:spPr>
        <p:txBody>
          <a:bodyPr anchor="ctr" anchorCtr="0"/>
          <a:lstStyle>
            <a:lvl1pPr algn="r">
              <a:defRPr sz="24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512347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127AC0-F2BB-0E29-E8D3-0FF8C6BF2FF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98213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Limited Disclosure</a:t>
            </a:r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01AA0-6CD4-BC7C-4126-66FEB353E9F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98213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Limited Disclosure</a:t>
            </a:r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  <p:sldLayoutId id="2147483691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2F1B28-C9BD-8747-6C78-147A26540B9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98213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Limited Disclosure</a:t>
            </a:r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63375" y="-317003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62518" y="3030785"/>
            <a:ext cx="10281045" cy="80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/>
                <a:ea typeface="맑은 고딕"/>
                <a:cs typeface="Calibri"/>
              </a:rPr>
              <a:t>Cybersecurity and Resilience in Energy Infrastructure </a:t>
            </a:r>
            <a:endParaRPr lang="en-US" dirty="0"/>
          </a:p>
          <a:p>
            <a:r>
              <a:rPr lang="en-US" sz="3600" dirty="0">
                <a:solidFill>
                  <a:srgbClr val="088F9E"/>
                </a:solidFill>
                <a:latin typeface="Calibri"/>
                <a:ea typeface="맑은 고딕"/>
                <a:cs typeface="Calibri"/>
              </a:rPr>
              <a:t>Jim Robb, President and CEO,</a:t>
            </a:r>
            <a:endParaRPr lang="en-US" sz="3200" dirty="0">
              <a:solidFill>
                <a:srgbClr val="088F9E"/>
              </a:solidFill>
              <a:latin typeface="Calibri"/>
              <a:ea typeface="맑은 고딕"/>
              <a:cs typeface="Calibri"/>
            </a:endParaRPr>
          </a:p>
          <a:p>
            <a:r>
              <a:rPr lang="en-US" sz="3600" dirty="0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North American Electric Reliability Corporation </a:t>
            </a:r>
          </a:p>
          <a:p>
            <a:r>
              <a:rPr lang="en-US" sz="3600" dirty="0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(NERC)</a:t>
            </a:r>
            <a:endParaRPr lang="en-US" dirty="0">
              <a:ea typeface="Calibri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6404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 5c	 24/September/2026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BBC6E9-7D10-5EBD-0487-FF125037126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99447" y="1573086"/>
            <a:ext cx="4480202" cy="4105935"/>
          </a:xfrm>
        </p:spPr>
        <p:txBody>
          <a:bodyPr lIns="91440" tIns="45720" rIns="91440" bIns="45720" anchor="t"/>
          <a:lstStyle/>
          <a:p>
            <a:pPr marL="0" indent="0" algn="just">
              <a:buNone/>
            </a:pPr>
            <a:r>
              <a:rPr lang="en-US" sz="220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The vision for the Electric Reliability Organization (ERO), which is comprised of NERC and the six Regional Entities, is a highly reliable and secure North American bulk power system (BPS).</a:t>
            </a:r>
            <a:endParaRPr lang="en-US" sz="2200">
              <a:solidFill>
                <a:schemeClr val="accent1"/>
              </a:solidFill>
              <a:ea typeface="Calibri"/>
              <a:cs typeface="Calibri"/>
            </a:endParaRPr>
          </a:p>
          <a:p>
            <a:pPr marL="0" indent="0" algn="just">
              <a:buNone/>
            </a:pPr>
            <a:endParaRPr lang="en-US" sz="2200">
              <a:solidFill>
                <a:schemeClr val="accent1"/>
              </a:solidFill>
              <a:ea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r>
              <a:rPr lang="en-US" sz="220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As the ERO, we are accountable to regulators in the United States (Federal Energy Regulatory Commission) and Canada (Canada Energy Regulator and provincial governments).</a:t>
            </a:r>
          </a:p>
        </p:txBody>
      </p:sp>
      <p:pic>
        <p:nvPicPr>
          <p:cNvPr id="5" name="Picture 4" descr="A map of the united states&#10;&#10;AI-generated content may be incorrect.">
            <a:extLst>
              <a:ext uri="{FF2B5EF4-FFF2-40B4-BE49-F238E27FC236}">
                <a16:creationId xmlns:a16="http://schemas.microsoft.com/office/drawing/2014/main" id="{6C5FDDEA-CE83-FB3A-DAAD-2ADF162B8A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44" t="70" r="7897" b="-113"/>
          <a:stretch>
            <a:fillRect/>
          </a:stretch>
        </p:blipFill>
        <p:spPr>
          <a:xfrm>
            <a:off x="5070764" y="1687248"/>
            <a:ext cx="6597790" cy="4267841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23DBC0E4-021A-CCAC-706E-9E27C589F439}"/>
              </a:ext>
            </a:extLst>
          </p:cNvPr>
          <p:cNvSpPr txBox="1">
            <a:spLocks/>
          </p:cNvSpPr>
          <p:nvPr/>
        </p:nvSpPr>
        <p:spPr>
          <a:xfrm>
            <a:off x="701211" y="188029"/>
            <a:ext cx="5469351" cy="655553"/>
          </a:xfrm>
          <a:prstGeom prst="rect">
            <a:avLst/>
          </a:prstGeom>
        </p:spPr>
        <p:txBody>
          <a:bodyPr lIns="91440" tIns="45720" rIns="91440" bIns="45720" anchor="ctr" anchorCtr="0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>
                <a:solidFill>
                  <a:schemeClr val="accent1"/>
                </a:solidFill>
                <a:latin typeface="Tahoma"/>
                <a:ea typeface="Tahoma"/>
                <a:cs typeface="Tahoma"/>
              </a:rPr>
              <a:t>The ERO Enterprise</a:t>
            </a:r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87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>
            <a:extLst>
              <a:ext uri="{FF2B5EF4-FFF2-40B4-BE49-F238E27FC236}">
                <a16:creationId xmlns:a16="http://schemas.microsoft.com/office/drawing/2014/main" id="{89E82A23-E3F0-C287-7825-71DAD650A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3" y="179388"/>
            <a:ext cx="8024812" cy="655637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/>
                </a:solidFill>
              </a:rPr>
              <a:t>Hyper-Complex Risk Environment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656870-44F7-7B6F-745D-1FE250C61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07" y="1153332"/>
            <a:ext cx="12018397" cy="48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38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B76C8-EA4E-5BAA-E0F2-DC9ACA649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B4399DD5-7CDB-DCCE-C77F-7F6D0D26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502" y="197185"/>
            <a:ext cx="6726498" cy="655553"/>
          </a:xfrm>
        </p:spPr>
        <p:txBody>
          <a:bodyPr lIns="91440" tIns="45720" rIns="91440" bIns="45720" anchor="ctr" anchorCtr="0">
            <a:normAutofit/>
          </a:bodyPr>
          <a:lstStyle/>
          <a:p>
            <a:pPr algn="l"/>
            <a:r>
              <a:rPr lang="en-US">
                <a:solidFill>
                  <a:schemeClr val="accent1"/>
                </a:solidFill>
              </a:rPr>
              <a:t>Top 10 Security Actions</a:t>
            </a:r>
            <a:endParaRPr lang="en-US"/>
          </a:p>
        </p:txBody>
      </p:sp>
      <p:pic>
        <p:nvPicPr>
          <p:cNvPr id="1042" name="Picture 1041">
            <a:extLst>
              <a:ext uri="{FF2B5EF4-FFF2-40B4-BE49-F238E27FC236}">
                <a16:creationId xmlns:a16="http://schemas.microsoft.com/office/drawing/2014/main" id="{24163936-D44F-05D5-786A-638CEA21A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606" y="988204"/>
            <a:ext cx="93472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20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/>
          <a:lstStyle/>
          <a:p>
            <a:r>
              <a:rPr lang="en-US">
                <a:ea typeface="Calibri"/>
                <a:cs typeface="Calibri"/>
              </a:rPr>
              <a:t>Cybersecurity </a:t>
            </a:r>
            <a:br>
              <a:rPr lang="en-US">
                <a:ea typeface="Calibri"/>
                <a:cs typeface="Calibri"/>
              </a:rPr>
            </a:br>
            <a:r>
              <a:rPr lang="en-US">
                <a:ea typeface="Calibri"/>
                <a:cs typeface="Calibri"/>
              </a:rPr>
              <a:t>and Resilience</a:t>
            </a:r>
            <a:endParaRPr lang="en-US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Session 5c - Cybersecurity and Resilience in Energy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fea55b-69c4-4052-9db7-121882c55c45" xsi:nil="true"/>
    <lcf76f155ced4ddcb4097134ff3c332f xmlns="3a4ac3ff-b180-45ff-8a93-a009f3c2e1a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B59D4A6F78B84C8F595CCB179E5F27" ma:contentTypeVersion="13" ma:contentTypeDescription="Create a new document." ma:contentTypeScope="" ma:versionID="3bce3d493a5ba8eb6f65e19fa48eee99">
  <xsd:schema xmlns:xsd="http://www.w3.org/2001/XMLSchema" xmlns:xs="http://www.w3.org/2001/XMLSchema" xmlns:p="http://schemas.microsoft.com/office/2006/metadata/properties" xmlns:ns2="3a4ac3ff-b180-45ff-8a93-a009f3c2e1a7" xmlns:ns3="51fea55b-69c4-4052-9db7-121882c55c45" targetNamespace="http://schemas.microsoft.com/office/2006/metadata/properties" ma:root="true" ma:fieldsID="af3846f0287a605287084d3429aaca7a" ns2:_="" ns3:_="">
    <xsd:import namespace="3a4ac3ff-b180-45ff-8a93-a009f3c2e1a7"/>
    <xsd:import namespace="51fea55b-69c4-4052-9db7-121882c55c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4ac3ff-b180-45ff-8a93-a009f3c2e1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498c1b7-8faa-4098-b632-f86d35e580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fea55b-69c4-4052-9db7-121882c55c4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6cf0aae-e410-4a61-b04a-3780661d651a}" ma:internalName="TaxCatchAll" ma:showField="CatchAllData" ma:web="51fea55b-69c4-4052-9db7-121882c55c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BE09F3-3FF8-4E33-8C87-87AD7E6A360D}">
  <ds:schemaRefs>
    <ds:schemaRef ds:uri="3a4ac3ff-b180-45ff-8a93-a009f3c2e1a7"/>
    <ds:schemaRef ds:uri="51fea55b-69c4-4052-9db7-121882c55c45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4D77A55-CB5E-41FD-AB89-CA4A2AAE27D5}">
  <ds:schemaRefs>
    <ds:schemaRef ds:uri="3a4ac3ff-b180-45ff-8a93-a009f3c2e1a7"/>
    <ds:schemaRef ds:uri="51fea55b-69c4-4052-9db7-121882c55c4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36666BE-C1E1-4D0D-AC8B-3D80D829FF5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ac25473-bb91-4a6f-afab-8ab26c3ec881}" enabled="1" method="Privileged" siteId="{a2d34bfa-bd5b-4dc3-9a2e-098f9929677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118</Words>
  <Application>Microsoft Office PowerPoint</Application>
  <PresentationFormat>Custom</PresentationFormat>
  <Paragraphs>14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Courier New</vt:lpstr>
      <vt:lpstr>Arial</vt:lpstr>
      <vt:lpstr>Inter-Regular</vt:lpstr>
      <vt:lpstr>Calibri</vt:lpstr>
      <vt:lpstr>Wingdings</vt:lpstr>
      <vt:lpstr>Aptos</vt:lpstr>
      <vt:lpstr>Tahoma</vt:lpstr>
      <vt:lpstr>굴림체</vt:lpstr>
      <vt:lpstr>Custom Design</vt:lpstr>
      <vt:lpstr>1_Custom Design</vt:lpstr>
      <vt:lpstr>4_Custom Design</vt:lpstr>
      <vt:lpstr>PowerPoint Presentation</vt:lpstr>
      <vt:lpstr>PowerPoint Presentation</vt:lpstr>
      <vt:lpstr>Hyper-Complex Risk Environment</vt:lpstr>
      <vt:lpstr>Top 10 Security Actions</vt:lpstr>
      <vt:lpstr>Cybersecurity  and Resilience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Anna Le</cp:lastModifiedBy>
  <cp:revision>3</cp:revision>
  <dcterms:created xsi:type="dcterms:W3CDTF">2026-05-14T13:05:40Z</dcterms:created>
  <dcterms:modified xsi:type="dcterms:W3CDTF">2026-08-04T14:59:10Z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Custom Design:3\1_Custom Design:3\4_Custom Design:3</vt:lpwstr>
  </property>
  <property fmtid="{D5CDD505-2E9C-101B-9397-08002B2CF9AE}" pid="3" name="ClassificationContentMarkingHeaderText">
    <vt:lpwstr>Limited Disclosure</vt:lpwstr>
  </property>
  <property fmtid="{D5CDD505-2E9C-101B-9397-08002B2CF9AE}" pid="4" name="ContentTypeId">
    <vt:lpwstr>0x010100DFB59D4A6F78B84C8F595CCB179E5F27</vt:lpwstr>
  </property>
  <property fmtid="{D5CDD505-2E9C-101B-9397-08002B2CF9AE}" pid="5" name="MediaServiceImageTags">
    <vt:lpwstr/>
  </property>
</Properties>
</file>